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90" r:id="rId3"/>
    <p:sldId id="259" r:id="rId4"/>
    <p:sldId id="301" r:id="rId5"/>
    <p:sldId id="302" r:id="rId6"/>
    <p:sldId id="304" r:id="rId7"/>
    <p:sldId id="295" r:id="rId8"/>
    <p:sldId id="296" r:id="rId9"/>
    <p:sldId id="297" r:id="rId10"/>
    <p:sldId id="273" r:id="rId11"/>
    <p:sldId id="299" r:id="rId12"/>
    <p:sldId id="275" r:id="rId13"/>
    <p:sldId id="277" r:id="rId14"/>
    <p:sldId id="272" r:id="rId15"/>
    <p:sldId id="265" r:id="rId16"/>
    <p:sldId id="300" r:id="rId17"/>
    <p:sldId id="303" r:id="rId18"/>
    <p:sldId id="284" r:id="rId19"/>
    <p:sldId id="288" r:id="rId20"/>
    <p:sldId id="287" r:id="rId21"/>
    <p:sldId id="289" r:id="rId22"/>
    <p:sldId id="2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2C02B79-BFF3-F04F-B097-5367B8B253EC}">
          <p14:sldIdLst>
            <p14:sldId id="256"/>
            <p14:sldId id="290"/>
            <p14:sldId id="259"/>
            <p14:sldId id="301"/>
            <p14:sldId id="302"/>
            <p14:sldId id="304"/>
            <p14:sldId id="295"/>
            <p14:sldId id="296"/>
            <p14:sldId id="297"/>
            <p14:sldId id="273"/>
            <p14:sldId id="299"/>
            <p14:sldId id="275"/>
            <p14:sldId id="277"/>
            <p14:sldId id="272"/>
            <p14:sldId id="265"/>
            <p14:sldId id="300"/>
            <p14:sldId id="303"/>
            <p14:sldId id="284"/>
            <p14:sldId id="288"/>
            <p14:sldId id="287"/>
            <p14:sldId id="289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3B5"/>
    <a:srgbClr val="90C226"/>
    <a:srgbClr val="E65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2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82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3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80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7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3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8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7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5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8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8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2619" y="254524"/>
            <a:ext cx="8001383" cy="3796312"/>
          </a:xfrm>
        </p:spPr>
        <p:txBody>
          <a:bodyPr/>
          <a:lstStyle/>
          <a:p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Amasis MT Pro Light" panose="020F0302020204030204" pitchFamily="34" charset="0"/>
                <a:cs typeface="Amasis MT Pro Light" panose="020F0302020204030204" pitchFamily="34" charset="0"/>
              </a:rPr>
              <a:t>Concorso personale docente DM205/2023per l’accesso ai ruoli del personale docente della scuola secondaria di primo e secondo grado su posto comune e di sostegno, ai sensi dell’part 7, commi 2 e 3, del Decreto ministeriale 26 ottobre, n.205</a:t>
            </a:r>
            <a:br>
              <a:rPr lang="it-IT" sz="2400" i="1" dirty="0">
                <a:solidFill>
                  <a:schemeClr val="tx2">
                    <a:lumMod val="50000"/>
                  </a:schemeClr>
                </a:solidFill>
                <a:latin typeface="Amasis MT Pro Light" panose="020F0302020204030204" pitchFamily="34" charset="0"/>
                <a:cs typeface="Amasis MT Pro Light" panose="020F0302020204030204" pitchFamily="34" charset="0"/>
              </a:rPr>
            </a:b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Amasis MT Pro Light" panose="020F0302020204030204" pitchFamily="34" charset="0"/>
                <a:cs typeface="Amasis MT Pro Light" panose="020F0302020204030204" pitchFamily="34" charset="0"/>
              </a:rPr>
              <a:t>Classe di concorso B015 </a:t>
            </a:r>
            <a:br>
              <a:rPr lang="it-IT" sz="2400" i="1" dirty="0">
                <a:solidFill>
                  <a:schemeClr val="tx2">
                    <a:lumMod val="50000"/>
                  </a:schemeClr>
                </a:solidFill>
                <a:latin typeface="Amasis MT Pro Light" panose="020F0302020204030204" pitchFamily="34" charset="0"/>
                <a:cs typeface="Amasis MT Pro Light" panose="020F0302020204030204" pitchFamily="34" charset="0"/>
              </a:rPr>
            </a:b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/>
                <a:latin typeface="Amasis MT Pro Light" panose="020F0302020204030204" pitchFamily="34" charset="0"/>
                <a:cs typeface="Amasis MT Pro Light" panose="020F0302020204030204" pitchFamily="34" charset="0"/>
              </a:rPr>
              <a:t>Laboratori di scienze e tecnologie elettriche ed elettroniche nella scuola</a:t>
            </a:r>
            <a:br>
              <a:rPr lang="it-IT" sz="2400" i="1" dirty="0">
                <a:solidFill>
                  <a:schemeClr val="tx2">
                    <a:lumMod val="50000"/>
                  </a:schemeClr>
                </a:solidFill>
                <a:effectLst/>
                <a:latin typeface="Amasis MT Pro Light" panose="020F0302020204030204" pitchFamily="34" charset="0"/>
                <a:cs typeface="Amasis MT Pro Light" panose="020F0302020204030204" pitchFamily="34" charset="0"/>
              </a:rPr>
            </a:b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/>
                <a:latin typeface="Amasis MT Pro Light" panose="020F0302020204030204" pitchFamily="34" charset="0"/>
                <a:cs typeface="Amasis MT Pro Light" panose="020F0302020204030204" pitchFamily="34" charset="0"/>
              </a:rPr>
              <a:t>secondaria di Il grado</a:t>
            </a:r>
            <a:br>
              <a:rPr lang="it-IT" sz="1000" dirty="0">
                <a:effectLst/>
                <a:latin typeface="Helvetica" pitchFamily="2" charset="0"/>
              </a:rPr>
            </a:br>
            <a:r>
              <a:rPr lang="it-IT" sz="2800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3434" y="4050836"/>
            <a:ext cx="7766936" cy="1303592"/>
          </a:xfrm>
        </p:spPr>
        <p:txBody>
          <a:bodyPr>
            <a:normAutofit fontScale="40000" lnSpcReduction="20000"/>
          </a:bodyPr>
          <a:lstStyle/>
          <a:p>
            <a:r>
              <a:rPr lang="it-IT" sz="4000" b="1" dirty="0"/>
              <a:t>Traccia</a:t>
            </a:r>
          </a:p>
          <a:p>
            <a:r>
              <a:rPr lang="it-IT" sz="4000" b="1" dirty="0"/>
              <a:t> Il candidato illustri un attività didattica inerente il seguente argomento:</a:t>
            </a:r>
          </a:p>
          <a:p>
            <a:r>
              <a:rPr lang="it-IT" sz="7000" b="1" dirty="0">
                <a:solidFill>
                  <a:schemeClr val="bg2">
                    <a:lumMod val="10000"/>
                  </a:schemeClr>
                </a:solidFill>
              </a:rPr>
              <a:t>FIREWALL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C9A6B3-0345-FFDC-F887-04E1A7B7A7E5}"/>
              </a:ext>
            </a:extLst>
          </p:cNvPr>
          <p:cNvSpPr txBox="1"/>
          <p:nvPr/>
        </p:nvSpPr>
        <p:spPr>
          <a:xfrm>
            <a:off x="1187777" y="6136849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Virginia Costantino</a:t>
            </a:r>
          </a:p>
        </p:txBody>
      </p:sp>
    </p:spTree>
    <p:extLst>
      <p:ext uri="{BB962C8B-B14F-4D97-AF65-F5344CB8AC3E}">
        <p14:creationId xmlns:p14="http://schemas.microsoft.com/office/powerpoint/2010/main" val="46425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392183"/>
            <a:ext cx="3658996" cy="162455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/>
                </a:solidFill>
              </a:rPr>
              <a:t>Conoscenze 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risultato dell’assimilazione di informazione attraverso l’apprendimento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6B28A9-C21F-BD80-1F2E-07AD6AE4B80E}"/>
              </a:ext>
            </a:extLst>
          </p:cNvPr>
          <p:cNvSpPr txBox="1">
            <a:spLocks/>
          </p:cNvSpPr>
          <p:nvPr/>
        </p:nvSpPr>
        <p:spPr>
          <a:xfrm>
            <a:off x="677334" y="3140062"/>
            <a:ext cx="3347911" cy="1486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dirty="0">
                <a:solidFill>
                  <a:schemeClr val="tx1"/>
                </a:solidFill>
              </a:rPr>
              <a:t>Abilità</a:t>
            </a:r>
            <a:r>
              <a:rPr lang="it-IT" dirty="0">
                <a:solidFill>
                  <a:schemeClr val="tx1"/>
                </a:solidFill>
              </a:rPr>
              <a:t> </a:t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uso delle proprie conoscenze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409B298-30FA-F593-67FC-9E3A34FAA2C3}"/>
              </a:ext>
            </a:extLst>
          </p:cNvPr>
          <p:cNvSpPr txBox="1">
            <a:spLocks/>
          </p:cNvSpPr>
          <p:nvPr/>
        </p:nvSpPr>
        <p:spPr>
          <a:xfrm>
            <a:off x="677334" y="4292479"/>
            <a:ext cx="3347912" cy="1486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dirty="0">
                <a:solidFill>
                  <a:schemeClr val="tx1"/>
                </a:solidFill>
              </a:rPr>
              <a:t>Competenze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br>
              <a:rPr lang="it-IT" sz="10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comprovata capacità di applicare conoscenze ed abilità in autonomia e con responsabilità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3F99AC60-2274-A662-A717-9AF8E8201D85}"/>
              </a:ext>
            </a:extLst>
          </p:cNvPr>
          <p:cNvSpPr/>
          <p:nvPr/>
        </p:nvSpPr>
        <p:spPr>
          <a:xfrm>
            <a:off x="4336330" y="1913799"/>
            <a:ext cx="895546" cy="45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E7DDB3-23B4-B55D-D798-FE4861BB937D}"/>
              </a:ext>
            </a:extLst>
          </p:cNvPr>
          <p:cNvSpPr txBox="1"/>
          <p:nvPr/>
        </p:nvSpPr>
        <p:spPr>
          <a:xfrm>
            <a:off x="5910606" y="1781511"/>
            <a:ext cx="208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SAPERE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7CB26C87-F672-FD8C-096E-B9C796837CCB}"/>
              </a:ext>
            </a:extLst>
          </p:cNvPr>
          <p:cNvSpPr/>
          <p:nvPr/>
        </p:nvSpPr>
        <p:spPr>
          <a:xfrm>
            <a:off x="4336330" y="3361926"/>
            <a:ext cx="895546" cy="45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6BE7B1-2D4C-C406-9088-3368850D9282}"/>
              </a:ext>
            </a:extLst>
          </p:cNvPr>
          <p:cNvSpPr txBox="1"/>
          <p:nvPr/>
        </p:nvSpPr>
        <p:spPr>
          <a:xfrm>
            <a:off x="5910606" y="3229638"/>
            <a:ext cx="28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SAPER FARE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1516BCBF-62FE-9687-E829-9E076795AFF0}"/>
              </a:ext>
            </a:extLst>
          </p:cNvPr>
          <p:cNvSpPr/>
          <p:nvPr/>
        </p:nvSpPr>
        <p:spPr>
          <a:xfrm>
            <a:off x="4336330" y="4758502"/>
            <a:ext cx="895546" cy="45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74CEA7-AC9E-A905-B9DA-7B2133023363}"/>
              </a:ext>
            </a:extLst>
          </p:cNvPr>
          <p:cNvSpPr txBox="1"/>
          <p:nvPr/>
        </p:nvSpPr>
        <p:spPr>
          <a:xfrm>
            <a:off x="5910606" y="4626214"/>
            <a:ext cx="28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SAPER ESSERE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9596C9CD-4298-7520-D618-2790AC8FEB22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9305652" cy="660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8600" dirty="0">
                <a:solidFill>
                  <a:schemeClr val="tx1"/>
                </a:solidFill>
              </a:rPr>
              <a:t>2. Obiettivi misurabili in termini di conoscenze, abilità, competenze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231770"/>
            <a:ext cx="8596668" cy="660935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tx1"/>
                </a:solidFill>
              </a:rPr>
              <a:t>Conoscenze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892705"/>
            <a:ext cx="8596668" cy="4770827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Concetto di Pacchetto Dati – Reti informatiche</a:t>
            </a:r>
          </a:p>
          <a:p>
            <a:r>
              <a:rPr lang="it-IT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Approfondimento di IP, indirizzamento e servizi</a:t>
            </a:r>
          </a:p>
          <a:p>
            <a:r>
              <a:rPr lang="it-IT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Concetto di filtraggio dei pacchetti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6B28A9-C21F-BD80-1F2E-07AD6AE4B80E}"/>
              </a:ext>
            </a:extLst>
          </p:cNvPr>
          <p:cNvSpPr txBox="1">
            <a:spLocks/>
          </p:cNvSpPr>
          <p:nvPr/>
        </p:nvSpPr>
        <p:spPr>
          <a:xfrm>
            <a:off x="677334" y="2979649"/>
            <a:ext cx="8596668" cy="694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1"/>
                </a:solidFill>
              </a:rPr>
              <a:t>Abilità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46A0230-C14A-1AA1-9E25-D538A077D70F}"/>
              </a:ext>
            </a:extLst>
          </p:cNvPr>
          <p:cNvSpPr txBox="1">
            <a:spLocks/>
          </p:cNvSpPr>
          <p:nvPr/>
        </p:nvSpPr>
        <p:spPr>
          <a:xfrm>
            <a:off x="677334" y="3575106"/>
            <a:ext cx="8596668" cy="127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Creazione di una piccola LAN con switch e PC (simulata)</a:t>
            </a:r>
          </a:p>
          <a:p>
            <a:r>
              <a:rPr lang="it-IT" dirty="0"/>
              <a:t>Inserimento server web in </a:t>
            </a:r>
            <a:r>
              <a:rPr lang="it-IT" dirty="0" err="1"/>
              <a:t>lan</a:t>
            </a:r>
            <a:endParaRPr lang="it-IT" dirty="0"/>
          </a:p>
          <a:p>
            <a:r>
              <a:rPr lang="it-IT" dirty="0"/>
              <a:t>DROP dei pacchetti di un protocollo dai computer della rete vs. server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409B298-30FA-F593-67FC-9E3A34FAA2C3}"/>
              </a:ext>
            </a:extLst>
          </p:cNvPr>
          <p:cNvSpPr txBox="1">
            <a:spLocks/>
          </p:cNvSpPr>
          <p:nvPr/>
        </p:nvSpPr>
        <p:spPr>
          <a:xfrm>
            <a:off x="677334" y="4914649"/>
            <a:ext cx="8596668" cy="660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tx1"/>
                </a:solidFill>
              </a:rPr>
              <a:t>Competenze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E276CCB-3299-2B93-9AC9-89C98F0F2E88}"/>
              </a:ext>
            </a:extLst>
          </p:cNvPr>
          <p:cNvSpPr txBox="1">
            <a:spLocks/>
          </p:cNvSpPr>
          <p:nvPr/>
        </p:nvSpPr>
        <p:spPr>
          <a:xfrm>
            <a:off x="677334" y="5693583"/>
            <a:ext cx="8596668" cy="90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Saper utilizzare il simulatore CISCO PACKET TRACER</a:t>
            </a:r>
          </a:p>
          <a:p>
            <a:r>
              <a:rPr lang="it-IT" dirty="0"/>
              <a:t>Comprendere il concetto di filtraggio dei pacchetti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BA038AD-5CC1-72E3-262D-16A989BA147B}"/>
              </a:ext>
            </a:extLst>
          </p:cNvPr>
          <p:cNvSpPr txBox="1"/>
          <p:nvPr/>
        </p:nvSpPr>
        <p:spPr>
          <a:xfrm>
            <a:off x="677334" y="170307"/>
            <a:ext cx="867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chemeClr val="accent1"/>
                </a:solidFill>
              </a:rPr>
              <a:t>Obiettivi specifici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336721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655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Competenze chiave europee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Le raccomandazioni del consiglio UE sulle competenze chiave del 2006 sono state sostituite da quelle del 22/05/2018</a:t>
            </a:r>
            <a:endParaRPr lang="it-IT" sz="13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3008" y="2055377"/>
            <a:ext cx="6660275" cy="3597568"/>
          </a:xfrm>
        </p:spPr>
        <p:txBody>
          <a:bodyPr/>
          <a:lstStyle/>
          <a:p>
            <a:r>
              <a:rPr lang="it-IT" dirty="0"/>
              <a:t>Consapevolezza ed espressione culturale</a:t>
            </a:r>
          </a:p>
          <a:p>
            <a:r>
              <a:rPr lang="it-IT" dirty="0"/>
              <a:t>Spirito di iniziativa e imprenditorialità</a:t>
            </a:r>
          </a:p>
          <a:p>
            <a:r>
              <a:rPr lang="it-IT" dirty="0"/>
              <a:t>Competenze sociali e civiche</a:t>
            </a:r>
          </a:p>
          <a:p>
            <a:r>
              <a:rPr lang="it-IT" dirty="0"/>
              <a:t>Imparare ad imparare</a:t>
            </a:r>
          </a:p>
          <a:p>
            <a:r>
              <a:rPr lang="it-IT" dirty="0"/>
              <a:t>Competenza digitale</a:t>
            </a:r>
          </a:p>
          <a:p>
            <a:r>
              <a:rPr lang="it-IT" dirty="0"/>
              <a:t>Competenza in matematica e in scienze e tecnologie</a:t>
            </a:r>
          </a:p>
          <a:p>
            <a:r>
              <a:rPr lang="it-IT" dirty="0"/>
              <a:t>Comunicazione nelle lingue straniere</a:t>
            </a:r>
          </a:p>
          <a:p>
            <a:r>
              <a:rPr lang="it-IT" dirty="0"/>
              <a:t>Comunicazione nella lingua madre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582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3183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chemeClr val="tx1"/>
                </a:solidFill>
              </a:rPr>
              <a:t>3. Strategie e metodologie di 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02224"/>
            <a:ext cx="3619537" cy="2724244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/>
              <a:t>Strategie e Metodologie</a:t>
            </a:r>
          </a:p>
          <a:p>
            <a:r>
              <a:rPr lang="it-IT" dirty="0"/>
              <a:t>Lezioni partecipate</a:t>
            </a:r>
          </a:p>
          <a:p>
            <a:r>
              <a:rPr lang="it-IT" dirty="0"/>
              <a:t>Didattica informatizzata</a:t>
            </a:r>
          </a:p>
          <a:p>
            <a:r>
              <a:rPr lang="it-IT" dirty="0"/>
              <a:t>Attività laboratoriali</a:t>
            </a:r>
          </a:p>
          <a:p>
            <a:r>
              <a:rPr lang="it-IT" dirty="0"/>
              <a:t>Cooperative learning</a:t>
            </a:r>
          </a:p>
          <a:p>
            <a:r>
              <a:rPr lang="it-IT" dirty="0"/>
              <a:t>Peer tutoring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154D044-5E6C-F4E6-0141-D169A504FC88}"/>
              </a:ext>
            </a:extLst>
          </p:cNvPr>
          <p:cNvSpPr txBox="1">
            <a:spLocks/>
          </p:cNvSpPr>
          <p:nvPr/>
        </p:nvSpPr>
        <p:spPr>
          <a:xfrm>
            <a:off x="5069961" y="1602222"/>
            <a:ext cx="3619537" cy="443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b="1" i="1" dirty="0"/>
              <a:t>Strumenti</a:t>
            </a:r>
          </a:p>
          <a:p>
            <a:r>
              <a:rPr lang="it-IT" dirty="0"/>
              <a:t>Libro di testo</a:t>
            </a:r>
          </a:p>
          <a:p>
            <a:r>
              <a:rPr lang="it-IT" dirty="0"/>
              <a:t>LIM</a:t>
            </a:r>
          </a:p>
          <a:p>
            <a:r>
              <a:rPr lang="it-IT" dirty="0"/>
              <a:t>Simulatore CISCO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E1AF28-53EE-9958-B784-880CC86446A6}"/>
              </a:ext>
            </a:extLst>
          </p:cNvPr>
          <p:cNvSpPr txBox="1"/>
          <p:nvPr/>
        </p:nvSpPr>
        <p:spPr>
          <a:xfrm>
            <a:off x="2487102" y="4715907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Insegnante di sostegno come facilitatore</a:t>
            </a:r>
          </a:p>
        </p:txBody>
      </p:sp>
    </p:spTree>
    <p:extLst>
      <p:ext uri="{BB962C8B-B14F-4D97-AF65-F5344CB8AC3E}">
        <p14:creationId xmlns:p14="http://schemas.microsoft.com/office/powerpoint/2010/main" val="211624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4. Tempi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12333"/>
            <a:ext cx="8596668" cy="472902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66337"/>
              </p:ext>
            </p:extLst>
          </p:nvPr>
        </p:nvGraphicFramePr>
        <p:xfrm>
          <a:off x="1197620" y="1439553"/>
          <a:ext cx="9558515" cy="490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375">
                  <a:extLst>
                    <a:ext uri="{9D8B030D-6E8A-4147-A177-3AD203B41FA5}">
                      <a16:colId xmlns:a16="http://schemas.microsoft.com/office/drawing/2014/main" val="327445803"/>
                    </a:ext>
                  </a:extLst>
                </a:gridCol>
                <a:gridCol w="1681285">
                  <a:extLst>
                    <a:ext uri="{9D8B030D-6E8A-4147-A177-3AD203B41FA5}">
                      <a16:colId xmlns:a16="http://schemas.microsoft.com/office/drawing/2014/main" val="1752351217"/>
                    </a:ext>
                  </a:extLst>
                </a:gridCol>
                <a:gridCol w="1681285">
                  <a:extLst>
                    <a:ext uri="{9D8B030D-6E8A-4147-A177-3AD203B41FA5}">
                      <a16:colId xmlns:a16="http://schemas.microsoft.com/office/drawing/2014/main" val="1996828347"/>
                    </a:ext>
                  </a:extLst>
                </a:gridCol>
                <a:gridCol w="1681285">
                  <a:extLst>
                    <a:ext uri="{9D8B030D-6E8A-4147-A177-3AD203B41FA5}">
                      <a16:colId xmlns:a16="http://schemas.microsoft.com/office/drawing/2014/main" val="2650263842"/>
                    </a:ext>
                  </a:extLst>
                </a:gridCol>
                <a:gridCol w="1681285">
                  <a:extLst>
                    <a:ext uri="{9D8B030D-6E8A-4147-A177-3AD203B41FA5}">
                      <a16:colId xmlns:a16="http://schemas.microsoft.com/office/drawing/2014/main" val="1302005913"/>
                    </a:ext>
                  </a:extLst>
                </a:gridCol>
              </a:tblGrid>
              <a:tr h="643016">
                <a:tc>
                  <a:txBody>
                    <a:bodyPr/>
                    <a:lstStyle/>
                    <a:p>
                      <a:r>
                        <a:rPr lang="it-IT" sz="1600" dirty="0"/>
                        <a:t>Contenuti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Obiettivi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Metodologia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Tempi (h)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Spazi</a:t>
                      </a:r>
                    </a:p>
                  </a:txBody>
                  <a:tcPr marL="79873" marR="79873" marT="39937" marB="39937"/>
                </a:tc>
                <a:extLst>
                  <a:ext uri="{0D108BD9-81ED-4DB2-BD59-A6C34878D82A}">
                    <a16:rowId xmlns:a16="http://schemas.microsoft.com/office/drawing/2014/main" val="4170257750"/>
                  </a:ext>
                </a:extLst>
              </a:tr>
              <a:tr h="643016">
                <a:tc>
                  <a:txBody>
                    <a:bodyPr/>
                    <a:lstStyle/>
                    <a:p>
                      <a:r>
                        <a:rPr lang="it-IT" sz="1600" dirty="0"/>
                        <a:t>Prerequisiti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Verifica dei prerequisiti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Test a risposta multipla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Aula</a:t>
                      </a:r>
                    </a:p>
                  </a:txBody>
                  <a:tcPr marL="79873" marR="79873" marT="39937" marB="39937"/>
                </a:tc>
                <a:extLst>
                  <a:ext uri="{0D108BD9-81ED-4DB2-BD59-A6C34878D82A}">
                    <a16:rowId xmlns:a16="http://schemas.microsoft.com/office/drawing/2014/main" val="1912134123"/>
                  </a:ext>
                </a:extLst>
              </a:tr>
              <a:tr h="1164896">
                <a:tc>
                  <a:txBody>
                    <a:bodyPr/>
                    <a:lstStyle/>
                    <a:p>
                      <a:r>
                        <a:rPr lang="it-IT" sz="1600" dirty="0"/>
                        <a:t>Introduzione,</a:t>
                      </a:r>
                    </a:p>
                    <a:p>
                      <a:r>
                        <a:rPr lang="it-IT" sz="1600" dirty="0"/>
                        <a:t>Concetti base </a:t>
                      </a:r>
                      <a:r>
                        <a:rPr lang="it-IT" sz="1600" dirty="0" err="1"/>
                        <a:t>firewalling</a:t>
                      </a:r>
                      <a:endParaRPr lang="it-IT" sz="1600" dirty="0"/>
                    </a:p>
                    <a:p>
                      <a:endParaRPr lang="it-IT" sz="1600" dirty="0"/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Lezioni teoriche in aula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Lezione frontale partecipata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Aula</a:t>
                      </a:r>
                    </a:p>
                  </a:txBody>
                  <a:tcPr marL="79873" marR="79873" marT="39937" marB="39937"/>
                </a:tc>
                <a:extLst>
                  <a:ext uri="{0D108BD9-81ED-4DB2-BD59-A6C34878D82A}">
                    <a16:rowId xmlns:a16="http://schemas.microsoft.com/office/drawing/2014/main" val="43510834"/>
                  </a:ext>
                </a:extLst>
              </a:tr>
              <a:tr h="1164896">
                <a:tc>
                  <a:txBody>
                    <a:bodyPr/>
                    <a:lstStyle/>
                    <a:p>
                      <a:r>
                        <a:rPr lang="it-IT" sz="1600" dirty="0"/>
                        <a:t>Preparazione</a:t>
                      </a:r>
                      <a:r>
                        <a:rPr lang="it-IT" sz="1600" baseline="0" dirty="0"/>
                        <a:t> della prova</a:t>
                      </a:r>
                    </a:p>
                    <a:p>
                      <a:r>
                        <a:rPr lang="it-IT" sz="1600" baseline="0" dirty="0"/>
                        <a:t>Esecuzione</a:t>
                      </a:r>
                    </a:p>
                    <a:p>
                      <a:r>
                        <a:rPr lang="it-IT" sz="1600" baseline="0" dirty="0"/>
                        <a:t>Analisi</a:t>
                      </a:r>
                    </a:p>
                    <a:p>
                      <a:r>
                        <a:rPr lang="it-IT" sz="1600" baseline="0" dirty="0"/>
                        <a:t>Conclusioni</a:t>
                      </a:r>
                      <a:endParaRPr lang="it-IT" sz="1600" dirty="0"/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Esperienza di laboratorio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Cooperative learning</a:t>
                      </a:r>
                    </a:p>
                    <a:p>
                      <a:r>
                        <a:rPr lang="it-IT" sz="1600" dirty="0"/>
                        <a:t>Peer tutoring</a:t>
                      </a:r>
                    </a:p>
                    <a:p>
                      <a:endParaRPr lang="it-IT" sz="1600" dirty="0"/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Laboratorio</a:t>
                      </a:r>
                    </a:p>
                  </a:txBody>
                  <a:tcPr marL="79873" marR="79873" marT="39937" marB="39937"/>
                </a:tc>
                <a:extLst>
                  <a:ext uri="{0D108BD9-81ED-4DB2-BD59-A6C34878D82A}">
                    <a16:rowId xmlns:a16="http://schemas.microsoft.com/office/drawing/2014/main" val="3243456413"/>
                  </a:ext>
                </a:extLst>
              </a:tr>
              <a:tr h="643016">
                <a:tc>
                  <a:txBody>
                    <a:bodyPr/>
                    <a:lstStyle/>
                    <a:p>
                      <a:r>
                        <a:rPr lang="it-IT" sz="1600" dirty="0"/>
                        <a:t>Verifica Non strutturata 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Interrogazione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Laboratorio</a:t>
                      </a:r>
                    </a:p>
                  </a:txBody>
                  <a:tcPr marL="79873" marR="79873" marT="39937" marB="39937"/>
                </a:tc>
                <a:extLst>
                  <a:ext uri="{0D108BD9-81ED-4DB2-BD59-A6C34878D82A}">
                    <a16:rowId xmlns:a16="http://schemas.microsoft.com/office/drawing/2014/main" val="768900764"/>
                  </a:ext>
                </a:extLst>
              </a:tr>
              <a:tr h="643016">
                <a:tc>
                  <a:txBody>
                    <a:bodyPr/>
                    <a:lstStyle/>
                    <a:p>
                      <a:r>
                        <a:rPr lang="it-IT" sz="1600" dirty="0"/>
                        <a:t>Verifica sommativa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Lavoro individuale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 marL="79873" marR="79873" marT="39937" marB="39937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Aula</a:t>
                      </a:r>
                    </a:p>
                  </a:txBody>
                  <a:tcPr marL="79873" marR="79873" marT="39937" marB="39937"/>
                </a:tc>
                <a:extLst>
                  <a:ext uri="{0D108BD9-81ED-4DB2-BD59-A6C34878D82A}">
                    <a16:rowId xmlns:a16="http://schemas.microsoft.com/office/drawing/2014/main" val="428714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468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5. Strumenti per didattica inclusiva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77334" y="2249586"/>
            <a:ext cx="3498156" cy="379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b="1" i="1" dirty="0"/>
              <a:t>Didattica individualizzata</a:t>
            </a:r>
            <a:r>
              <a:rPr lang="it-IT" i="1" dirty="0"/>
              <a:t>: </a:t>
            </a:r>
          </a:p>
          <a:p>
            <a:r>
              <a:rPr lang="it-IT" i="1" dirty="0"/>
              <a:t>E’ l’insieme delle strategie per il raggiungimento degli obiettivi comuni alla classe con metodologie diverse</a:t>
            </a:r>
          </a:p>
          <a:p>
            <a:r>
              <a:rPr lang="it-IT" i="1" dirty="0"/>
              <a:t>Ha come scopo il raggiungimento di un traguardo comune</a:t>
            </a:r>
          </a:p>
          <a:p>
            <a:pPr marL="0" indent="0">
              <a:buFont typeface="Wingdings 3" charset="2"/>
              <a:buNone/>
            </a:pPr>
            <a:endParaRPr lang="it-IT" b="1" i="1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5F0C2BB-7728-649C-2D34-473CF5E95890}"/>
              </a:ext>
            </a:extLst>
          </p:cNvPr>
          <p:cNvSpPr txBox="1">
            <a:spLocks/>
          </p:cNvSpPr>
          <p:nvPr/>
        </p:nvSpPr>
        <p:spPr>
          <a:xfrm>
            <a:off x="4975668" y="2249585"/>
            <a:ext cx="3498156" cy="379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i="1" dirty="0"/>
              <a:t>Didattica personalizzata:</a:t>
            </a:r>
          </a:p>
          <a:p>
            <a:r>
              <a:rPr lang="it-IT" dirty="0"/>
              <a:t>Ha obiettivi che possono essere anche diversi rispetto a quelli della classe</a:t>
            </a:r>
          </a:p>
          <a:p>
            <a:r>
              <a:rPr lang="it-IT" dirty="0"/>
              <a:t>Lo scopo è quello di costruire un percorso personalizzato al fine di esaltare le abilità dell’alunno ed a garantire il suo successo formativo</a:t>
            </a:r>
          </a:p>
          <a:p>
            <a:pPr marL="0" indent="0">
              <a:buFont typeface="Wingdings 3" charset="2"/>
              <a:buNone/>
            </a:pP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86680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Misure Dispensative e compensative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sz="1300" dirty="0">
                <a:solidFill>
                  <a:schemeClr val="tx1"/>
                </a:solidFill>
              </a:rPr>
              <a:t>In base alle disposizioni della L.170/2010(Articolo 5, Comma 2) </a:t>
            </a:r>
            <a:br>
              <a:rPr lang="it-IT" sz="1300" dirty="0">
                <a:solidFill>
                  <a:schemeClr val="tx1"/>
                </a:solidFill>
              </a:rPr>
            </a:br>
            <a:r>
              <a:rPr lang="it-IT" sz="1300" dirty="0">
                <a:solidFill>
                  <a:schemeClr val="tx1"/>
                </a:solidFill>
              </a:rPr>
              <a:t>In base al PDP predisposto dal consiglio di classe </a:t>
            </a:r>
            <a:r>
              <a:rPr lang="it-IT" dirty="0">
                <a:solidFill>
                  <a:schemeClr val="tx1"/>
                </a:solidFill>
              </a:rPr>
              <a:t>                                                           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762813"/>
            <a:ext cx="4900506" cy="3097054"/>
          </a:xfrm>
        </p:spPr>
        <p:txBody>
          <a:bodyPr/>
          <a:lstStyle/>
          <a:p>
            <a:pPr marL="0" indent="0">
              <a:buNone/>
            </a:pPr>
            <a:r>
              <a:rPr lang="it-IT" sz="1600" b="1" i="1" dirty="0"/>
              <a:t>L’alunno dislessico può essere dispensato da</a:t>
            </a:r>
            <a:endParaRPr lang="it-IT" b="1" i="1" dirty="0"/>
          </a:p>
          <a:p>
            <a:r>
              <a:rPr lang="it-IT" dirty="0"/>
              <a:t>Prendere appunti e copiare alla lavagna</a:t>
            </a:r>
          </a:p>
          <a:p>
            <a:r>
              <a:rPr lang="it-IT" dirty="0"/>
              <a:t>Leggere ad alta voce</a:t>
            </a:r>
          </a:p>
          <a:p>
            <a:r>
              <a:rPr lang="it-IT" dirty="0"/>
              <a:t>Memorizzare formule, tabelle e definizioni</a:t>
            </a:r>
          </a:p>
          <a:p>
            <a:r>
              <a:rPr lang="it-IT" dirty="0"/>
              <a:t>Rispettare tempi standard per la consegna </a:t>
            </a:r>
            <a:br>
              <a:rPr lang="it-IT" dirty="0"/>
            </a:br>
            <a:r>
              <a:rPr lang="it-IT" dirty="0"/>
              <a:t>delle prove scritte (si può accrescere il tempo del 30%)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275CB69-7F81-08C5-C219-F89AAD043D2D}"/>
              </a:ext>
            </a:extLst>
          </p:cNvPr>
          <p:cNvSpPr txBox="1">
            <a:spLocks/>
          </p:cNvSpPr>
          <p:nvPr/>
        </p:nvSpPr>
        <p:spPr>
          <a:xfrm>
            <a:off x="5742432" y="1762813"/>
            <a:ext cx="4754880" cy="4415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sz="1600" b="1" i="1" dirty="0"/>
              <a:t>In base alle medesime disposizioni, utilizza i seguenti strumenti compensativi:</a:t>
            </a:r>
          </a:p>
          <a:p>
            <a:r>
              <a:rPr lang="it-IT" dirty="0"/>
              <a:t>Sintetizzatore vocale e/o audiolibri</a:t>
            </a:r>
          </a:p>
          <a:p>
            <a:r>
              <a:rPr lang="it-IT" dirty="0"/>
              <a:t>Vocabolario multimediale</a:t>
            </a:r>
          </a:p>
          <a:p>
            <a:r>
              <a:rPr lang="it-IT" dirty="0"/>
              <a:t>Registratore</a:t>
            </a:r>
          </a:p>
          <a:p>
            <a:r>
              <a:rPr lang="it-IT" dirty="0"/>
              <a:t>Mappe Concettuali</a:t>
            </a:r>
          </a:p>
          <a:p>
            <a:r>
              <a:rPr lang="it-IT" dirty="0"/>
              <a:t>Tabelle, Formulari, Manuali</a:t>
            </a:r>
          </a:p>
          <a:p>
            <a:r>
              <a:rPr lang="it-IT" dirty="0"/>
              <a:t>Calcolatrice e/o foglio elettronico</a:t>
            </a:r>
          </a:p>
          <a:p>
            <a:r>
              <a:rPr lang="it-IT" dirty="0"/>
              <a:t>Software didattici specifici (es. programmi di disegno, ai)</a:t>
            </a:r>
          </a:p>
          <a:p>
            <a:r>
              <a:rPr lang="it-IT" dirty="0"/>
              <a:t>Prove orali programmate</a:t>
            </a:r>
          </a:p>
          <a:p>
            <a:r>
              <a:rPr lang="it-IT" dirty="0"/>
              <a:t>Maggiore considerazione alle prove orali in caso di esiti non soddisfacenti nelle prove scritte</a:t>
            </a:r>
          </a:p>
        </p:txBody>
      </p:sp>
    </p:spTree>
    <p:extLst>
      <p:ext uri="{BB962C8B-B14F-4D97-AF65-F5344CB8AC3E}">
        <p14:creationId xmlns:p14="http://schemas.microsoft.com/office/powerpoint/2010/main" val="417944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Misure Dispensative e compensative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sz="1300" dirty="0">
                <a:solidFill>
                  <a:schemeClr val="tx1"/>
                </a:solidFill>
              </a:rPr>
              <a:t>In base alle disposizioni della L.104/92</a:t>
            </a:r>
            <a:br>
              <a:rPr lang="it-IT" sz="1300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1762813"/>
            <a:ext cx="9832887" cy="3097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i="1" dirty="0"/>
              <a:t>In base al PEI redatto per l’alunno ADHD</a:t>
            </a:r>
            <a:endParaRPr lang="it-IT" b="1" i="1" dirty="0"/>
          </a:p>
          <a:p>
            <a:r>
              <a:rPr lang="it-IT" dirty="0"/>
              <a:t>Si programmano e documentano le strategie di intervento e di valutazione</a:t>
            </a:r>
          </a:p>
          <a:p>
            <a:r>
              <a:rPr lang="it-IT" dirty="0"/>
              <a:t>Si definisce un percorso individualizzato con eventuali dispense da alcune o molte discipline</a:t>
            </a:r>
          </a:p>
          <a:p>
            <a:r>
              <a:rPr lang="it-IT" dirty="0"/>
              <a:t>Si utilizzano strumenti compensativi e misure dispensative in funzione della diagnosi riportata sullo stesso.</a:t>
            </a:r>
          </a:p>
        </p:txBody>
      </p:sp>
    </p:spTree>
    <p:extLst>
      <p:ext uri="{BB962C8B-B14F-4D97-AF65-F5344CB8AC3E}">
        <p14:creationId xmlns:p14="http://schemas.microsoft.com/office/powerpoint/2010/main" val="248905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06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6. Verifica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9163BCF-23CB-39BB-B2E3-243022559A8B}"/>
              </a:ext>
            </a:extLst>
          </p:cNvPr>
          <p:cNvSpPr/>
          <p:nvPr/>
        </p:nvSpPr>
        <p:spPr>
          <a:xfrm>
            <a:off x="838986" y="1227667"/>
            <a:ext cx="3365369" cy="895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I. Verifica non strutturata (interrogazione)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C8B1B85-A4D6-4E38-555B-71B6C41C35EE}"/>
              </a:ext>
            </a:extLst>
          </p:cNvPr>
          <p:cNvSpPr/>
          <p:nvPr/>
        </p:nvSpPr>
        <p:spPr>
          <a:xfrm>
            <a:off x="4826524" y="1227667"/>
            <a:ext cx="5373278" cy="895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II. Verifica strutturata</a:t>
            </a:r>
            <a:br>
              <a:rPr lang="it-IT" dirty="0"/>
            </a:br>
            <a:r>
              <a:rPr lang="it-IT" dirty="0"/>
              <a:t>(risoluzione di un compito richiamante l’esperienza di laboratorio)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6F8EEC5-10B9-1739-958E-433ADA6911CB}"/>
              </a:ext>
            </a:extLst>
          </p:cNvPr>
          <p:cNvSpPr/>
          <p:nvPr/>
        </p:nvSpPr>
        <p:spPr>
          <a:xfrm>
            <a:off x="838985" y="3163364"/>
            <a:ext cx="2972587" cy="780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Ingresso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81D33E-EF64-3BDC-30CE-8C7CEF57E2FE}"/>
              </a:ext>
            </a:extLst>
          </p:cNvPr>
          <p:cNvSpPr txBox="1"/>
          <p:nvPr/>
        </p:nvSpPr>
        <p:spPr>
          <a:xfrm>
            <a:off x="838986" y="2564091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Criteri di valutazione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F534163-6EA5-4E24-F802-B8CA18389CEC}"/>
              </a:ext>
            </a:extLst>
          </p:cNvPr>
          <p:cNvSpPr/>
          <p:nvPr/>
        </p:nvSpPr>
        <p:spPr>
          <a:xfrm>
            <a:off x="3937260" y="3163364"/>
            <a:ext cx="2972587" cy="780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itinere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5CA891A-0189-57EE-7286-3BACC355E574}"/>
              </a:ext>
            </a:extLst>
          </p:cNvPr>
          <p:cNvSpPr/>
          <p:nvPr/>
        </p:nvSpPr>
        <p:spPr>
          <a:xfrm>
            <a:off x="7004115" y="3163364"/>
            <a:ext cx="3195687" cy="780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Finale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402FA0B-CE98-7AF4-E4B5-752B29C33FFC}"/>
              </a:ext>
            </a:extLst>
          </p:cNvPr>
          <p:cNvSpPr/>
          <p:nvPr/>
        </p:nvSpPr>
        <p:spPr>
          <a:xfrm>
            <a:off x="838985" y="4044099"/>
            <a:ext cx="2972587" cy="2705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Valutazione diagnostica e analisi delle conoscenze e delle competenze e abilità pregresse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F68323B-4BD2-76A2-BA21-EFAADDA525D3}"/>
              </a:ext>
            </a:extLst>
          </p:cNvPr>
          <p:cNvSpPr/>
          <p:nvPr/>
        </p:nvSpPr>
        <p:spPr>
          <a:xfrm>
            <a:off x="3937260" y="4038339"/>
            <a:ext cx="2972587" cy="2705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Valutazione formativa. Rileva come gli alunni percepiscono le nuove conoscenze e verifica l’efficacia delle procedure eseguite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C318D2B-4DF9-5D7F-B97B-507719FB8FD4}"/>
              </a:ext>
            </a:extLst>
          </p:cNvPr>
          <p:cNvSpPr/>
          <p:nvPr/>
        </p:nvSpPr>
        <p:spPr>
          <a:xfrm>
            <a:off x="7004115" y="4038338"/>
            <a:ext cx="3195687" cy="2705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Valutazione sommativa. Bilancio complessivo dell’apprendimento a livello del singolo alunno o del gruppo classe</a:t>
            </a:r>
          </a:p>
        </p:txBody>
      </p:sp>
    </p:spTree>
    <p:extLst>
      <p:ext uri="{BB962C8B-B14F-4D97-AF65-F5344CB8AC3E}">
        <p14:creationId xmlns:p14="http://schemas.microsoft.com/office/powerpoint/2010/main" val="396664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573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Griglia di valutazione interrogazione esercitazioni pratiche</a:t>
            </a:r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4A62B1B7-2AA7-DDB9-B85E-AB66FC9B2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235533"/>
              </p:ext>
            </p:extLst>
          </p:nvPr>
        </p:nvGraphicFramePr>
        <p:xfrm>
          <a:off x="510921" y="1293827"/>
          <a:ext cx="10413909" cy="468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60">
                  <a:extLst>
                    <a:ext uri="{9D8B030D-6E8A-4147-A177-3AD203B41FA5}">
                      <a16:colId xmlns:a16="http://schemas.microsoft.com/office/drawing/2014/main" val="4232238595"/>
                    </a:ext>
                  </a:extLst>
                </a:gridCol>
                <a:gridCol w="2046960">
                  <a:extLst>
                    <a:ext uri="{9D8B030D-6E8A-4147-A177-3AD203B41FA5}">
                      <a16:colId xmlns:a16="http://schemas.microsoft.com/office/drawing/2014/main" val="4226396618"/>
                    </a:ext>
                  </a:extLst>
                </a:gridCol>
                <a:gridCol w="2435230">
                  <a:extLst>
                    <a:ext uri="{9D8B030D-6E8A-4147-A177-3AD203B41FA5}">
                      <a16:colId xmlns:a16="http://schemas.microsoft.com/office/drawing/2014/main" val="3058162123"/>
                    </a:ext>
                  </a:extLst>
                </a:gridCol>
                <a:gridCol w="2838384">
                  <a:extLst>
                    <a:ext uri="{9D8B030D-6E8A-4147-A177-3AD203B41FA5}">
                      <a16:colId xmlns:a16="http://schemas.microsoft.com/office/drawing/2014/main" val="3434871996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143836404"/>
                    </a:ext>
                  </a:extLst>
                </a:gridCol>
              </a:tblGrid>
              <a:tr h="493429">
                <a:tc>
                  <a:txBody>
                    <a:bodyPr/>
                    <a:lstStyle/>
                    <a:p>
                      <a:r>
                        <a:rPr lang="it-IT" sz="1400" dirty="0"/>
                        <a:t>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Punteggio massimo attribuibile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Livello del valore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assegnato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82194"/>
                  </a:ext>
                </a:extLst>
              </a:tr>
              <a:tr h="1072771">
                <a:tc>
                  <a:txBody>
                    <a:bodyPr/>
                    <a:lstStyle/>
                    <a:p>
                      <a:r>
                        <a:rPr lang="it-IT" altLang="it-IT" sz="1000" b="0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Padronanza nell’utilizzo del software di simulazione</a:t>
                      </a:r>
                      <a:endParaRPr lang="it-IT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 punti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Sicura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Accettabile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Incerta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</a:t>
                      </a:r>
                    </a:p>
                    <a:p>
                      <a:r>
                        <a:rPr lang="it-IT" sz="1200" dirty="0"/>
                        <a:t>2</a:t>
                      </a:r>
                    </a:p>
                    <a:p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88898"/>
                  </a:ext>
                </a:extLst>
              </a:tr>
              <a:tr h="1245320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altLang="it-IT" sz="1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Esattezza delle operazioni o delle argomentazioni</a:t>
                      </a:r>
                      <a:endParaRPr lang="it-IT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2 punti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Corrette ed incomplete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Complete ma con improprietà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Accettabile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Incomplete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Incomplete e con errori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2</a:t>
                      </a:r>
                    </a:p>
                    <a:p>
                      <a:r>
                        <a:rPr lang="it-IT" sz="1200" dirty="0"/>
                        <a:t>1.5</a:t>
                      </a:r>
                    </a:p>
                    <a:p>
                      <a:r>
                        <a:rPr lang="it-IT" sz="1200" dirty="0"/>
                        <a:t>1</a:t>
                      </a:r>
                    </a:p>
                    <a:p>
                      <a:r>
                        <a:rPr lang="it-IT" sz="1200" dirty="0"/>
                        <a:t>0.5</a:t>
                      </a:r>
                    </a:p>
                    <a:p>
                      <a:r>
                        <a:rPr lang="it-IT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546432"/>
                  </a:ext>
                </a:extLst>
              </a:tr>
              <a:tr h="842064">
                <a:tc>
                  <a:txBody>
                    <a:bodyPr/>
                    <a:lstStyle/>
                    <a:p>
                      <a:r>
                        <a:rPr lang="it-IT" altLang="it-IT" sz="1000" b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Linguaggio</a:t>
                      </a:r>
                      <a:r>
                        <a:rPr lang="it-IT" altLang="it-IT" sz="1000" b="0" baseline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 Tecnico appropriato e chiarezza espositiva nel esporre l’esperienza</a:t>
                      </a:r>
                      <a:endParaRPr lang="it-IT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/>
                        <a:t>1 punti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Corretto e sistemico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Corretto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Non corretto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</a:t>
                      </a:r>
                    </a:p>
                    <a:p>
                      <a:r>
                        <a:rPr lang="it-IT" sz="1200" dirty="0"/>
                        <a:t>0.5</a:t>
                      </a:r>
                    </a:p>
                    <a:p>
                      <a:r>
                        <a:rPr lang="it-IT" sz="1200" dirty="0"/>
                        <a:t>0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72243"/>
                  </a:ext>
                </a:extLst>
              </a:tr>
              <a:tr h="842064">
                <a:tc>
                  <a:txBody>
                    <a:bodyPr/>
                    <a:lstStyle/>
                    <a:p>
                      <a:r>
                        <a:rPr lang="it-IT" altLang="it-IT" sz="1000" b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t-IT" altLang="it-IT" sz="1000" b="0" spc="6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altLang="it-IT" sz="1000" b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Correttezza di Esecuzione delle</a:t>
                      </a:r>
                      <a:r>
                        <a:rPr lang="it-IT" altLang="it-IT" sz="1000" b="0" baseline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 operazioni </a:t>
                      </a:r>
                      <a:r>
                        <a:rPr lang="it-IT" altLang="it-IT" sz="1000" b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richieste</a:t>
                      </a:r>
                      <a:r>
                        <a:rPr lang="it-IT" altLang="it-IT" sz="1000" b="0" baseline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 dalla prova. Ottimizzazione dei tempi impiegati e qualità complessiva dei prodotti eseguiti</a:t>
                      </a:r>
                      <a:endParaRPr lang="it-IT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 punti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Ottima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Buona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Sufficiente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Quasi sufficiente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Insufficiente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</a:t>
                      </a:r>
                    </a:p>
                    <a:p>
                      <a:r>
                        <a:rPr lang="it-IT" sz="1200" dirty="0"/>
                        <a:t>3.5</a:t>
                      </a:r>
                    </a:p>
                    <a:p>
                      <a:r>
                        <a:rPr lang="it-IT" sz="1200" dirty="0"/>
                        <a:t>3</a:t>
                      </a:r>
                    </a:p>
                    <a:p>
                      <a:r>
                        <a:rPr lang="it-IT" sz="1200" dirty="0"/>
                        <a:t>2</a:t>
                      </a:r>
                    </a:p>
                    <a:p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2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470581" y="1498860"/>
            <a:ext cx="7803421" cy="4749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4000" b="1" dirty="0"/>
              <a:t>Indice</a:t>
            </a:r>
          </a:p>
          <a:p>
            <a:endParaRPr lang="it-IT" sz="1600" dirty="0"/>
          </a:p>
          <a:p>
            <a:r>
              <a:rPr lang="it-IT" sz="1600" dirty="0"/>
              <a:t>0. Presentazione della classe e del contesto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Contenuti argomento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Obiettivi misurabili in termini di conoscenze, abilità, competenze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Strategie e metodologie di insegnamento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Tempi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Strumenti per didattica individualizzata e personalizzata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Valutazione</a:t>
            </a:r>
            <a:br>
              <a:rPr lang="it-IT" sz="1600" b="1" dirty="0"/>
            </a:b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41872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266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Griglia di valutazione verifica sommativa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17224"/>
              </p:ext>
            </p:extLst>
          </p:nvPr>
        </p:nvGraphicFramePr>
        <p:xfrm>
          <a:off x="1077365" y="1329179"/>
          <a:ext cx="10413909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60">
                  <a:extLst>
                    <a:ext uri="{9D8B030D-6E8A-4147-A177-3AD203B41FA5}">
                      <a16:colId xmlns:a16="http://schemas.microsoft.com/office/drawing/2014/main" val="4232238595"/>
                    </a:ext>
                  </a:extLst>
                </a:gridCol>
                <a:gridCol w="2046960">
                  <a:extLst>
                    <a:ext uri="{9D8B030D-6E8A-4147-A177-3AD203B41FA5}">
                      <a16:colId xmlns:a16="http://schemas.microsoft.com/office/drawing/2014/main" val="4226396618"/>
                    </a:ext>
                  </a:extLst>
                </a:gridCol>
                <a:gridCol w="4491189">
                  <a:extLst>
                    <a:ext uri="{9D8B030D-6E8A-4147-A177-3AD203B41FA5}">
                      <a16:colId xmlns:a16="http://schemas.microsoft.com/office/drawing/2014/main" val="3058162123"/>
                    </a:ext>
                  </a:extLst>
                </a:gridCol>
                <a:gridCol w="782425">
                  <a:extLst>
                    <a:ext uri="{9D8B030D-6E8A-4147-A177-3AD203B41FA5}">
                      <a16:colId xmlns:a16="http://schemas.microsoft.com/office/drawing/2014/main" val="3434871996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143836404"/>
                    </a:ext>
                  </a:extLst>
                </a:gridCol>
              </a:tblGrid>
              <a:tr h="493429">
                <a:tc>
                  <a:txBody>
                    <a:bodyPr/>
                    <a:lstStyle/>
                    <a:p>
                      <a:r>
                        <a:rPr lang="it-IT" sz="1400" dirty="0"/>
                        <a:t>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Punteggio massimo attribuibile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Livello del valore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assegnato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82194"/>
                  </a:ext>
                </a:extLst>
              </a:tr>
              <a:tr h="1072771">
                <a:tc>
                  <a:txBody>
                    <a:bodyPr/>
                    <a:lstStyle/>
                    <a:p>
                      <a:r>
                        <a:rPr lang="it-IT" sz="1200" dirty="0"/>
                        <a:t>Conoscenza specifica degli argomenti richiesti e capacità di sviluppo dei contenuti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 punti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Conoscere e sviluppare gli argomenti in modo completo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Conoscere e sviluppare</a:t>
                      </a:r>
                      <a:r>
                        <a:rPr lang="it-IT" sz="1200" baseline="0" dirty="0"/>
                        <a:t> gli argomenti in modo esauriente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Conoscere e sviluppare gli argomenti in modo essenziale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Conoscere e sviluppare gli argomenti in modo limitato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Conoscere e sviluppare gli argomenti in modo ripetitivo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Conoscere e sviluppare gli argomenti in modo disorganico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</a:t>
                      </a:r>
                    </a:p>
                    <a:p>
                      <a:r>
                        <a:rPr lang="it-IT" sz="1200" dirty="0"/>
                        <a:t>3</a:t>
                      </a:r>
                    </a:p>
                    <a:p>
                      <a:r>
                        <a:rPr lang="it-IT" sz="1200" dirty="0"/>
                        <a:t>2,5</a:t>
                      </a:r>
                    </a:p>
                    <a:p>
                      <a:r>
                        <a:rPr lang="it-IT" sz="1200" dirty="0"/>
                        <a:t>2</a:t>
                      </a:r>
                    </a:p>
                    <a:p>
                      <a:r>
                        <a:rPr lang="it-IT" sz="1200" dirty="0"/>
                        <a:t>1,5</a:t>
                      </a:r>
                    </a:p>
                    <a:p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88898"/>
                  </a:ext>
                </a:extLst>
              </a:tr>
              <a:tr h="1245320">
                <a:tc>
                  <a:txBody>
                    <a:bodyPr/>
                    <a:lstStyle/>
                    <a:p>
                      <a:r>
                        <a:rPr lang="it-IT" sz="1200" dirty="0"/>
                        <a:t>Abilità applicative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 punti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Conoscere e sviluppare gli argomenti in modo organico e competo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Conoscere e sviluppare gli argomenti in modo essenziale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Conoscere</a:t>
                      </a:r>
                      <a:r>
                        <a:rPr lang="it-IT" sz="1200" baseline="0" dirty="0"/>
                        <a:t> e sviluppare gli argomenti in modo limitato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Conoscere e sviluppare gli argomenti in modo parziale e ripetitivo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/>
                        <a:t>Conoscere  e sviluppare gli argomenti lacunoso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3</a:t>
                      </a:r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2.5</a:t>
                      </a:r>
                    </a:p>
                    <a:p>
                      <a:r>
                        <a:rPr lang="it-IT" sz="1200" dirty="0"/>
                        <a:t>2</a:t>
                      </a:r>
                    </a:p>
                    <a:p>
                      <a:r>
                        <a:rPr lang="it-IT" sz="1200" dirty="0"/>
                        <a:t>1.5</a:t>
                      </a:r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546432"/>
                  </a:ext>
                </a:extLst>
              </a:tr>
              <a:tr h="842064">
                <a:tc>
                  <a:txBody>
                    <a:bodyPr/>
                    <a:lstStyle/>
                    <a:p>
                      <a:r>
                        <a:rPr lang="it-IT" sz="1200" dirty="0"/>
                        <a:t>Correttezza</a:t>
                      </a:r>
                      <a:r>
                        <a:rPr lang="it-IT" sz="1200" baseline="0" dirty="0"/>
                        <a:t> espositiva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</a:t>
                      </a:r>
                      <a:r>
                        <a:rPr lang="it-IT" sz="1200" baseline="0" dirty="0"/>
                        <a:t> punti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-Ottima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-Discreta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-Sufficiente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-Mediocre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-Scarsa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</a:t>
                      </a:r>
                    </a:p>
                    <a:p>
                      <a:r>
                        <a:rPr lang="it-IT" sz="1200" dirty="0"/>
                        <a:t>3,5</a:t>
                      </a:r>
                    </a:p>
                    <a:p>
                      <a:r>
                        <a:rPr lang="it-IT" sz="1200" dirty="0"/>
                        <a:t>3</a:t>
                      </a:r>
                    </a:p>
                    <a:p>
                      <a:r>
                        <a:rPr lang="it-IT" sz="1200" dirty="0"/>
                        <a:t>1,5</a:t>
                      </a:r>
                    </a:p>
                    <a:p>
                      <a:r>
                        <a:rPr lang="it-IT" sz="1200" dirty="0"/>
                        <a:t>0,5</a:t>
                      </a:r>
                    </a:p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7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2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32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Recupero e consolidamento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41396BA-4062-F8C4-16B1-9BBEB882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42770" cy="2147564"/>
          </a:xfrm>
        </p:spPr>
        <p:txBody>
          <a:bodyPr numCol="1"/>
          <a:lstStyle/>
          <a:p>
            <a:pPr marL="0" indent="0" algn="just">
              <a:buNone/>
              <a:defRPr sz="1800"/>
            </a:pPr>
            <a:r>
              <a:rPr lang="it-IT" altLang="it-IT" b="1" dirty="0">
                <a:solidFill>
                  <a:schemeClr val="tx1"/>
                </a:solidFill>
              </a:rPr>
              <a:t>Predispongo attività di piccolo gruppo con cooperative learning in cui gli alunni devono affrontare un compito simile a quello della verifica. </a:t>
            </a:r>
          </a:p>
        </p:txBody>
      </p:sp>
    </p:spTree>
    <p:extLst>
      <p:ext uri="{BB962C8B-B14F-4D97-AF65-F5344CB8AC3E}">
        <p14:creationId xmlns:p14="http://schemas.microsoft.com/office/powerpoint/2010/main" val="179640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5180F-5B3D-850C-C95D-02FBD49F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75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Autovalutazione</a:t>
            </a:r>
          </a:p>
        </p:txBody>
      </p:sp>
      <p:sp>
        <p:nvSpPr>
          <p:cNvPr id="14" name="Rettangolo arrotondato 8">
            <a:extLst>
              <a:ext uri="{FF2B5EF4-FFF2-40B4-BE49-F238E27FC236}">
                <a16:creationId xmlns:a16="http://schemas.microsoft.com/office/drawing/2014/main" id="{226A9FA8-ABAF-8095-9EC7-41677B1EA6A4}"/>
              </a:ext>
            </a:extLst>
          </p:cNvPr>
          <p:cNvSpPr/>
          <p:nvPr/>
        </p:nvSpPr>
        <p:spPr>
          <a:xfrm>
            <a:off x="899988" y="1424660"/>
            <a:ext cx="2499360" cy="1362441"/>
          </a:xfrm>
          <a:prstGeom prst="roundRect">
            <a:avLst/>
          </a:prstGeom>
          <a:solidFill>
            <a:srgbClr val="CFE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Ho arricchito le conoscenze dei ragazzi?</a:t>
            </a:r>
          </a:p>
        </p:txBody>
      </p:sp>
      <p:sp>
        <p:nvSpPr>
          <p:cNvPr id="15" name="Rettangolo arrotondato 11">
            <a:extLst>
              <a:ext uri="{FF2B5EF4-FFF2-40B4-BE49-F238E27FC236}">
                <a16:creationId xmlns:a16="http://schemas.microsoft.com/office/drawing/2014/main" id="{126BF5C1-093E-D3BB-D27D-CBCDE650645F}"/>
              </a:ext>
            </a:extLst>
          </p:cNvPr>
          <p:cNvSpPr/>
          <p:nvPr/>
        </p:nvSpPr>
        <p:spPr>
          <a:xfrm>
            <a:off x="3906622" y="1424658"/>
            <a:ext cx="2499360" cy="1362443"/>
          </a:xfrm>
          <a:prstGeom prst="roundRect">
            <a:avLst/>
          </a:prstGeom>
          <a:solidFill>
            <a:srgbClr val="CFE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altLang="it-IT" sz="1400" dirty="0">
                <a:solidFill>
                  <a:schemeClr val="tx1"/>
                </a:solidFill>
              </a:rPr>
              <a:t>Ho individuato il metodo migliore per avvicinare i ragazzi alla SPERIMENTAZIONE LABORATORIALE?</a:t>
            </a:r>
          </a:p>
        </p:txBody>
      </p:sp>
      <p:sp>
        <p:nvSpPr>
          <p:cNvPr id="16" name="Rettangolo arrotondato 12">
            <a:extLst>
              <a:ext uri="{FF2B5EF4-FFF2-40B4-BE49-F238E27FC236}">
                <a16:creationId xmlns:a16="http://schemas.microsoft.com/office/drawing/2014/main" id="{1C6169A1-B7E5-88DF-332C-B21DCD390468}"/>
              </a:ext>
            </a:extLst>
          </p:cNvPr>
          <p:cNvSpPr/>
          <p:nvPr/>
        </p:nvSpPr>
        <p:spPr>
          <a:xfrm>
            <a:off x="6913256" y="1424658"/>
            <a:ext cx="2499360" cy="13624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altLang="it-IT" dirty="0"/>
              <a:t>Ho sviluppato una didattica INCLUSIVA?</a:t>
            </a:r>
          </a:p>
        </p:txBody>
      </p:sp>
      <p:sp>
        <p:nvSpPr>
          <p:cNvPr id="17" name="Gallone 13">
            <a:extLst>
              <a:ext uri="{FF2B5EF4-FFF2-40B4-BE49-F238E27FC236}">
                <a16:creationId xmlns:a16="http://schemas.microsoft.com/office/drawing/2014/main" id="{1FE31FA6-4AE7-38C4-735E-56634FA6AB77}"/>
              </a:ext>
            </a:extLst>
          </p:cNvPr>
          <p:cNvSpPr/>
          <p:nvPr/>
        </p:nvSpPr>
        <p:spPr>
          <a:xfrm>
            <a:off x="3516917" y="1896200"/>
            <a:ext cx="235130" cy="58347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it-IT" altLang="it-IT">
              <a:solidFill>
                <a:schemeClr val="tx1"/>
              </a:solidFill>
            </a:endParaRPr>
          </a:p>
        </p:txBody>
      </p:sp>
      <p:sp>
        <p:nvSpPr>
          <p:cNvPr id="18" name="Gallone 15">
            <a:extLst>
              <a:ext uri="{FF2B5EF4-FFF2-40B4-BE49-F238E27FC236}">
                <a16:creationId xmlns:a16="http://schemas.microsoft.com/office/drawing/2014/main" id="{77F4E684-F9E0-0504-3BC2-556359799667}"/>
              </a:ext>
            </a:extLst>
          </p:cNvPr>
          <p:cNvSpPr/>
          <p:nvPr/>
        </p:nvSpPr>
        <p:spPr>
          <a:xfrm>
            <a:off x="6566418" y="1896200"/>
            <a:ext cx="235130" cy="58347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it-IT" altLang="it-IT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8A050A7-B9EC-7873-DEF2-A43927C2EC4D}"/>
              </a:ext>
            </a:extLst>
          </p:cNvPr>
          <p:cNvSpPr/>
          <p:nvPr/>
        </p:nvSpPr>
        <p:spPr>
          <a:xfrm>
            <a:off x="963651" y="3027037"/>
            <a:ext cx="5203371" cy="8489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Ho sfruttato gli SPAZI IDONEI e gli STRUMENTI IDEALI?</a:t>
            </a:r>
          </a:p>
        </p:txBody>
      </p:sp>
      <p:sp>
        <p:nvSpPr>
          <p:cNvPr id="21" name="Gallone 25">
            <a:extLst>
              <a:ext uri="{FF2B5EF4-FFF2-40B4-BE49-F238E27FC236}">
                <a16:creationId xmlns:a16="http://schemas.microsoft.com/office/drawing/2014/main" id="{9186B330-B6AC-E5F6-34EF-28A67DB4AFAA}"/>
              </a:ext>
            </a:extLst>
          </p:cNvPr>
          <p:cNvSpPr/>
          <p:nvPr/>
        </p:nvSpPr>
        <p:spPr>
          <a:xfrm rot="817934">
            <a:off x="6383405" y="3757569"/>
            <a:ext cx="235130" cy="58347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it-IT" altLang="it-IT">
              <a:solidFill>
                <a:schemeClr val="tx1"/>
              </a:solidFill>
            </a:endParaRPr>
          </a:p>
        </p:txBody>
      </p:sp>
      <p:sp>
        <p:nvSpPr>
          <p:cNvPr id="22" name="Freccia in giù 5">
            <a:extLst>
              <a:ext uri="{FF2B5EF4-FFF2-40B4-BE49-F238E27FC236}">
                <a16:creationId xmlns:a16="http://schemas.microsoft.com/office/drawing/2014/main" id="{34500EC5-B0B8-78CA-1B7C-883C4EB413AC}"/>
              </a:ext>
            </a:extLst>
          </p:cNvPr>
          <p:cNvSpPr/>
          <p:nvPr/>
        </p:nvSpPr>
        <p:spPr>
          <a:xfrm>
            <a:off x="7952026" y="2875454"/>
            <a:ext cx="447675" cy="7255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it-IT" alt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3B3C93FD-0219-2914-0178-E9C4A2E8502C}"/>
              </a:ext>
            </a:extLst>
          </p:cNvPr>
          <p:cNvSpPr/>
          <p:nvPr/>
        </p:nvSpPr>
        <p:spPr>
          <a:xfrm>
            <a:off x="2913132" y="4798577"/>
            <a:ext cx="2865475" cy="15634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it-IT" altLang="it-IT" dirty="0"/>
              <a:t>Cosa posso migliorare nella mia attività DIDATTICA?</a:t>
            </a:r>
          </a:p>
        </p:txBody>
      </p:sp>
      <p:sp>
        <p:nvSpPr>
          <p:cNvPr id="24" name="Gallone 25">
            <a:extLst>
              <a:ext uri="{FF2B5EF4-FFF2-40B4-BE49-F238E27FC236}">
                <a16:creationId xmlns:a16="http://schemas.microsoft.com/office/drawing/2014/main" id="{EF40B5B2-C3B8-2FA1-E933-21ED7C473F69}"/>
              </a:ext>
            </a:extLst>
          </p:cNvPr>
          <p:cNvSpPr/>
          <p:nvPr/>
        </p:nvSpPr>
        <p:spPr>
          <a:xfrm rot="10800000">
            <a:off x="6448853" y="5046852"/>
            <a:ext cx="235130" cy="58347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it-IT" altLang="it-IT">
              <a:solidFill>
                <a:schemeClr val="tx1"/>
              </a:solidFill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3428D8F-12E0-FBD9-5352-C7C9B1E73FC4}"/>
              </a:ext>
            </a:extLst>
          </p:cNvPr>
          <p:cNvSpPr/>
          <p:nvPr/>
        </p:nvSpPr>
        <p:spPr>
          <a:xfrm>
            <a:off x="6913256" y="3738079"/>
            <a:ext cx="3058789" cy="27694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1800" dirty="0"/>
              <a:t>HO SVILUPPATO LE LORO</a:t>
            </a:r>
          </a:p>
          <a:p>
            <a:pPr algn="ctr"/>
            <a:r>
              <a:rPr lang="it-IT" altLang="it-IT" sz="2400" dirty="0"/>
              <a:t>COMPETENZE</a:t>
            </a:r>
            <a:r>
              <a:rPr lang="it-IT" altLang="it-IT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70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1043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0. A  Chi è rivolta la lezione?</a:t>
            </a:r>
            <a:br>
              <a:rPr lang="it-IT" b="1" dirty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FE5B10-A6CD-16AB-4F61-2548E41D31AF}"/>
              </a:ext>
            </a:extLst>
          </p:cNvPr>
          <p:cNvSpPr txBox="1"/>
          <p:nvPr/>
        </p:nvSpPr>
        <p:spPr>
          <a:xfrm>
            <a:off x="564213" y="1791093"/>
            <a:ext cx="84006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      Curricolo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5 anno  ITIS- primo quadrimestre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Disciplina : </a:t>
            </a:r>
            <a:r>
              <a:rPr lang="it-IT" dirty="0"/>
              <a:t>Sistemi e reti - 4 ore settimanali di cui 2 di laboratorio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Curvatura:</a:t>
            </a:r>
            <a:r>
              <a:rPr lang="it-IT" dirty="0"/>
              <a:t> Informatica per telecomunicazioni</a:t>
            </a:r>
          </a:p>
          <a:p>
            <a:endParaRPr lang="it-IT" dirty="0"/>
          </a:p>
          <a:p>
            <a:r>
              <a:rPr lang="it-IT" b="1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E20FCC-80B7-04DC-CF2D-21398F744853}"/>
              </a:ext>
            </a:extLst>
          </p:cNvPr>
          <p:cNvSpPr txBox="1"/>
          <p:nvPr/>
        </p:nvSpPr>
        <p:spPr>
          <a:xfrm>
            <a:off x="1168924" y="3959258"/>
            <a:ext cx="59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Prerequisiti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BB41F5-A6AB-FF26-7DAC-EB089495E45A}"/>
              </a:ext>
            </a:extLst>
          </p:cNvPr>
          <p:cNvSpPr txBox="1"/>
          <p:nvPr/>
        </p:nvSpPr>
        <p:spPr>
          <a:xfrm>
            <a:off x="772998" y="4477732"/>
            <a:ext cx="4691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Conoscenza di base reti 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Conoscenza di base di windows/Unix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Principi di </a:t>
            </a:r>
            <a:r>
              <a:rPr lang="it-IT" dirty="0" err="1"/>
              <a:t>routing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Protocollo TCP/IP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Utilizzo di base di CISCO PACKET TRACER</a:t>
            </a:r>
          </a:p>
        </p:txBody>
      </p:sp>
    </p:spTree>
    <p:extLst>
      <p:ext uri="{BB962C8B-B14F-4D97-AF65-F5344CB8AC3E}">
        <p14:creationId xmlns:p14="http://schemas.microsoft.com/office/powerpoint/2010/main" val="144914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51F01-75DC-5F9F-AF11-6DD8BCC6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del contesto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83BB6E-5A4B-B743-BAFC-8F4585DE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IIS </a:t>
            </a:r>
            <a:r>
              <a:rPr lang="it-IT" dirty="0" err="1"/>
              <a:t>F</a:t>
            </a:r>
            <a:r>
              <a:rPr lang="it-IT" dirty="0"/>
              <a:t>. Alberghetti di Imola</a:t>
            </a:r>
          </a:p>
          <a:p>
            <a:endParaRPr lang="it-IT" dirty="0"/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5A231C4C-DAF3-0EE7-B594-782F517F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28" y="2856322"/>
            <a:ext cx="5081571" cy="38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5A98AFDD-DAF9-647E-299D-885AFA312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24"/>
          <a:stretch/>
        </p:blipFill>
        <p:spPr>
          <a:xfrm>
            <a:off x="677334" y="3044465"/>
            <a:ext cx="3866954" cy="25927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5D52D-B268-FEE8-1B9D-8BC1CB55108D}"/>
              </a:ext>
            </a:extLst>
          </p:cNvPr>
          <p:cNvSpPr txBox="1"/>
          <p:nvPr/>
        </p:nvSpPr>
        <p:spPr>
          <a:xfrm>
            <a:off x="6096000" y="377072"/>
            <a:ext cx="3613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Secondo istituto tecnico per dimensioni della provincia di Bologna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Ha utenza da parte del comprensorio imolese (circa 100000 persone)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86 classi / 1700 alunni ca</a:t>
            </a:r>
          </a:p>
        </p:txBody>
      </p:sp>
    </p:spTree>
    <p:extLst>
      <p:ext uri="{BB962C8B-B14F-4D97-AF65-F5344CB8AC3E}">
        <p14:creationId xmlns:p14="http://schemas.microsoft.com/office/powerpoint/2010/main" val="298883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8B8E6-3165-1E8F-554D-C342CA7C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classe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DD4BCE-FADD-AE41-1A08-F8A3C5DD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5ATL (telecomunicazioni)</a:t>
            </a:r>
          </a:p>
          <a:p>
            <a:r>
              <a:rPr lang="it-IT" dirty="0"/>
              <a:t>21 alunni </a:t>
            </a:r>
          </a:p>
          <a:p>
            <a:pPr lvl="1"/>
            <a:r>
              <a:rPr lang="it-IT" dirty="0"/>
              <a:t>18 maschi</a:t>
            </a:r>
          </a:p>
          <a:p>
            <a:pPr lvl="1"/>
            <a:r>
              <a:rPr lang="it-IT" dirty="0"/>
              <a:t>3 femmine</a:t>
            </a:r>
          </a:p>
          <a:p>
            <a:pPr marL="0" indent="0">
              <a:buNone/>
            </a:pPr>
            <a:r>
              <a:rPr lang="it-IT" dirty="0"/>
              <a:t> 1  D.S.A. con PDP (L170/2010): 1 alunno dislessico;</a:t>
            </a:r>
          </a:p>
          <a:p>
            <a:pPr marL="0" indent="0">
              <a:buNone/>
            </a:pPr>
            <a:r>
              <a:rPr lang="it-IT" dirty="0"/>
              <a:t> 1 alunno ADHD con PEI (L 104/2012)</a:t>
            </a:r>
          </a:p>
        </p:txBody>
      </p:sp>
    </p:spTree>
    <p:extLst>
      <p:ext uri="{BB962C8B-B14F-4D97-AF65-F5344CB8AC3E}">
        <p14:creationId xmlns:p14="http://schemas.microsoft.com/office/powerpoint/2010/main" val="250716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1B71F-946D-390E-8114-77580D99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247" y="197253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Compito Prodotto:</a:t>
            </a:r>
            <a:br>
              <a:rPr lang="it-IT" dirty="0"/>
            </a:br>
            <a:r>
              <a:rPr lang="it-IT" dirty="0"/>
              <a:t>Simulazione di rete LAN con CISCO </a:t>
            </a:r>
            <a:r>
              <a:rPr lang="it-IT" dirty="0" err="1"/>
              <a:t>Packet</a:t>
            </a:r>
            <a:r>
              <a:rPr lang="it-IT" dirty="0"/>
              <a:t> Tracer, realizzazione del filtraggio del protocollo </a:t>
            </a:r>
            <a:r>
              <a:rPr lang="it-IT" dirty="0" err="1"/>
              <a:t>icmp</a:t>
            </a:r>
            <a:r>
              <a:rPr lang="it-IT" dirty="0"/>
              <a:t> tramite firewall</a:t>
            </a:r>
          </a:p>
        </p:txBody>
      </p:sp>
    </p:spTree>
    <p:extLst>
      <p:ext uri="{BB962C8B-B14F-4D97-AF65-F5344CB8AC3E}">
        <p14:creationId xmlns:p14="http://schemas.microsoft.com/office/powerpoint/2010/main" val="61051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5E2A4-F1CA-1209-C075-78F2E357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1. Contenuti argomento</a:t>
            </a:r>
            <a:br>
              <a:rPr lang="it-IT" dirty="0"/>
            </a:br>
            <a:r>
              <a:rPr lang="it-IT" dirty="0"/>
              <a:t>              FIREWALL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2FA278-8C2D-E0D4-2471-03C18197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Il firewall </a:t>
            </a:r>
            <a:r>
              <a:rPr lang="it-IT" dirty="0"/>
              <a:t>è un sistema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software</a:t>
            </a:r>
            <a:r>
              <a:rPr lang="it-IT" dirty="0"/>
              <a:t>, tipicamente integrato in un sistema operativo o realizzato da terze parti installato generalmente su un router o un dispositivo che ha il compito di ispezionare i pacchetti TCP/IP applicando regole prestabilite</a:t>
            </a:r>
          </a:p>
          <a:p>
            <a:endParaRPr lang="it-IT" dirty="0"/>
          </a:p>
          <a:p>
            <a:r>
              <a:rPr lang="it-IT" dirty="0"/>
              <a:t>Il firewall può applicare regole all’INPUT (pacchetti in entrata), OUTPUT (pacchetti in uscita) o FORWARD (pacchetti che attraversano il dispositivo)</a:t>
            </a:r>
          </a:p>
          <a:p>
            <a:endParaRPr lang="it-IT" dirty="0"/>
          </a:p>
          <a:p>
            <a:r>
              <a:rPr lang="it-IT" dirty="0"/>
              <a:t>Può specificare (discriminando per IP e PORTA) se ACCETTARE o RIFIUTARE il pacchetto</a:t>
            </a:r>
          </a:p>
        </p:txBody>
      </p:sp>
    </p:spTree>
    <p:extLst>
      <p:ext uri="{BB962C8B-B14F-4D97-AF65-F5344CB8AC3E}">
        <p14:creationId xmlns:p14="http://schemas.microsoft.com/office/powerpoint/2010/main" val="260895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44919-F566-AAA2-7E98-EA5AB011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Contenuti</a:t>
            </a:r>
            <a:br>
              <a:rPr lang="it-IT" dirty="0"/>
            </a:br>
            <a:r>
              <a:rPr lang="it-IT" dirty="0"/>
              <a:t>Esperienza di laboratorio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EB2D3-09BB-5D4F-9502-378F67AED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Simulazione di rete </a:t>
            </a:r>
            <a:r>
              <a:rPr lang="it-IT" dirty="0" err="1"/>
              <a:t>Lan</a:t>
            </a:r>
            <a:r>
              <a:rPr lang="it-IT" dirty="0"/>
              <a:t> con CISCO </a:t>
            </a:r>
            <a:r>
              <a:rPr lang="it-IT" dirty="0" err="1"/>
              <a:t>Packet</a:t>
            </a:r>
            <a:r>
              <a:rPr lang="it-IT" dirty="0"/>
              <a:t> Tracer, realizzazione del filtraggio del protocollo </a:t>
            </a:r>
            <a:r>
              <a:rPr lang="it-IT" dirty="0" err="1"/>
              <a:t>icmp</a:t>
            </a:r>
            <a:r>
              <a:rPr lang="it-IT" dirty="0"/>
              <a:t> (</a:t>
            </a:r>
            <a:r>
              <a:rPr lang="it-IT" dirty="0" err="1"/>
              <a:t>ping</a:t>
            </a:r>
            <a:r>
              <a:rPr lang="it-IT" dirty="0"/>
              <a:t>) tramite firewall</a:t>
            </a:r>
          </a:p>
          <a:p>
            <a:pPr lvl="1"/>
            <a:r>
              <a:rPr lang="it-IT" dirty="0"/>
              <a:t>Simulazione di piccola rete con 3 PC e uno switch in classe A + SERVER WEB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9DCF71-A350-5996-EE73-8D70EF12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0" y="3284220"/>
            <a:ext cx="3028950" cy="3200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2596C8-F72F-50C4-75FE-58D25645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25" y="4817223"/>
            <a:ext cx="1743488" cy="16673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3B1D34-D4D4-A3FC-434B-2DBF7805B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33" y="3200400"/>
            <a:ext cx="3083515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9CF4B-0EF8-3AEE-7CAE-8CFCB0C4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Contenuti:</a:t>
            </a:r>
            <a:br>
              <a:rPr lang="it-IT" dirty="0"/>
            </a:br>
            <a:r>
              <a:rPr lang="it-IT" dirty="0"/>
              <a:t>Esperienza di laboratorio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9262F-7722-1D10-6CEB-9E186185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PC sono configurati in classe A 10.0.0.0/8</a:t>
            </a:r>
          </a:p>
          <a:p>
            <a:r>
              <a:rPr lang="it-IT" dirty="0"/>
              <a:t>Il server è 10.0.0.1/8</a:t>
            </a:r>
          </a:p>
          <a:p>
            <a:r>
              <a:rPr lang="it-IT" dirty="0"/>
              <a:t>Gli studente devono configurare il firewall affinché impedisca dal resto della rete il </a:t>
            </a:r>
            <a:r>
              <a:rPr lang="it-IT" dirty="0" err="1"/>
              <a:t>ping</a:t>
            </a:r>
            <a:r>
              <a:rPr lang="it-IT" dirty="0"/>
              <a:t> al server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35C62B-4A63-CC31-8BA0-2916F0753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86" y="3735371"/>
            <a:ext cx="2768717" cy="26478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8BD411-E56F-515B-59DE-E9E06ECE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68" y="3582185"/>
            <a:ext cx="3974834" cy="2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622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4877</TotalTime>
  <Words>1384</Words>
  <Application>Microsoft Macintosh PowerPoint</Application>
  <PresentationFormat>Widescreen</PresentationFormat>
  <Paragraphs>267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Amasis MT Pro Light</vt:lpstr>
      <vt:lpstr>Arial</vt:lpstr>
      <vt:lpstr>Helvetica</vt:lpstr>
      <vt:lpstr>Trebuchet MS</vt:lpstr>
      <vt:lpstr>Wingdings 3</vt:lpstr>
      <vt:lpstr>Sfaccettatura</vt:lpstr>
      <vt:lpstr>Concorso personale docente DM205/2023per l’accesso ai ruoli del personale docente della scuola secondaria di primo e secondo grado su posto comune e di sostegno, ai sensi dell’part 7, commi 2 e 3, del Decreto ministeriale 26 ottobre, n.205 Classe di concorso B015  Laboratori di scienze e tecnologie elettriche ed elettroniche nella scuola secondaria di Il grado  </vt:lpstr>
      <vt:lpstr>Presentazione standard di PowerPoint</vt:lpstr>
      <vt:lpstr>0. A  Chi è rivolta la lezione? </vt:lpstr>
      <vt:lpstr>Analisi del contesto</vt:lpstr>
      <vt:lpstr>La classe</vt:lpstr>
      <vt:lpstr>Compito Prodotto: Simulazione di rete LAN con CISCO Packet Tracer, realizzazione del filtraggio del protocollo icmp tramite firewall</vt:lpstr>
      <vt:lpstr>1. Contenuti argomento               FIREWALL</vt:lpstr>
      <vt:lpstr>Contenuti Esperienza di laboratorio</vt:lpstr>
      <vt:lpstr>Contenuti: Esperienza di laboratorio </vt:lpstr>
      <vt:lpstr>Conoscenze  risultato dell’assimilazione di informazione attraverso l’apprendimento</vt:lpstr>
      <vt:lpstr>Conoscenze</vt:lpstr>
      <vt:lpstr>Competenze chiave europee Le raccomandazioni del consiglio UE sulle competenze chiave del 2006 sono state sostituite da quelle del 22/05/2018</vt:lpstr>
      <vt:lpstr>3. Strategie e metodologie di insegnamento</vt:lpstr>
      <vt:lpstr>4. Tempi</vt:lpstr>
      <vt:lpstr>5. Strumenti per didattica inclusiva</vt:lpstr>
      <vt:lpstr>Misure Dispensative e compensative In base alle disposizioni della L.170/2010(Articolo 5, Comma 2)  In base al PDP predisposto dal consiglio di classe                                                              </vt:lpstr>
      <vt:lpstr>Misure Dispensative e compensative In base alle disposizioni della L.104/92 </vt:lpstr>
      <vt:lpstr>6. Verifica </vt:lpstr>
      <vt:lpstr>Griglia di valutazione interrogazione esercitazioni pratiche</vt:lpstr>
      <vt:lpstr>Griglia di valutazione verifica sommativa</vt:lpstr>
      <vt:lpstr>Recupero e consolidamento</vt:lpstr>
      <vt:lpstr>Autovalutazione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virgi</dc:creator>
  <cp:lastModifiedBy>Davide Sani</cp:lastModifiedBy>
  <cp:revision>51</cp:revision>
  <cp:lastPrinted>2024-05-25T05:10:55Z</cp:lastPrinted>
  <dcterms:created xsi:type="dcterms:W3CDTF">2024-05-20T13:22:41Z</dcterms:created>
  <dcterms:modified xsi:type="dcterms:W3CDTF">2024-05-25T09:04:02Z</dcterms:modified>
</cp:coreProperties>
</file>